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33" r:id="rId2"/>
    <p:sldId id="334" r:id="rId3"/>
    <p:sldId id="336" r:id="rId4"/>
    <p:sldId id="337" r:id="rId5"/>
    <p:sldId id="335" r:id="rId6"/>
    <p:sldId id="338" r:id="rId7"/>
    <p:sldId id="339" r:id="rId8"/>
    <p:sldId id="340" r:id="rId9"/>
    <p:sldId id="341" r:id="rId10"/>
    <p:sldId id="342" r:id="rId11"/>
    <p:sldId id="343" r:id="rId12"/>
    <p:sldId id="346" r:id="rId13"/>
    <p:sldId id="347" r:id="rId14"/>
    <p:sldId id="348" r:id="rId15"/>
    <p:sldId id="349" r:id="rId16"/>
    <p:sldId id="350" r:id="rId17"/>
    <p:sldId id="344" r:id="rId18"/>
    <p:sldId id="345" r:id="rId19"/>
    <p:sldId id="351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2"/>
    <p:restoredTop sz="94680"/>
  </p:normalViewPr>
  <p:slideViewPr>
    <p:cSldViewPr snapToGrid="0" snapToObjects="1" showGuides="1">
      <p:cViewPr varScale="1">
        <p:scale>
          <a:sx n="140" d="100"/>
          <a:sy n="140" d="100"/>
        </p:scale>
        <p:origin x="224" y="4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gif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44216-A1D7-034D-BB36-56873BAD5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2E8036-7D26-834E-9344-93F89A6A70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80A44C-C117-424C-94FD-DD83A8C65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36EBA-1B32-E24F-A22E-850095CD5E48}" type="datetimeFigureOut">
              <a:t>12/09/2018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017453-FA0E-2A46-AD82-31E84E56F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84FB3C-DCB9-6D4C-8FBE-B53E23FCD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E133-B505-5A41-8208-AB33CCE0B89A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583609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99C46-17DD-604A-ABEF-3C8BDEBAB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6E1A8D-4112-5C40-B323-EC9E48CB0C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6C8AD3-7A3C-6E4B-8809-A13CDE34E3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36EBA-1B32-E24F-A22E-850095CD5E48}" type="datetimeFigureOut">
              <a:t>12/09/2018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558ECB-5F37-AC4C-8B40-FB926BC06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798A6F-B024-3D4A-A682-D61127AB9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E133-B505-5A41-8208-AB33CCE0B89A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324681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75347CE-9DE4-084A-A044-37EFD409B4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B566BB-C429-D04D-9B3D-A822E66769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F6C012-16BF-DA4A-96E4-19215BFC0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36EBA-1B32-E24F-A22E-850095CD5E48}" type="datetimeFigureOut">
              <a:t>12/09/2018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AF6399-0112-374B-B346-86CFC53C0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68C7B-9426-3341-B161-3B355E662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E133-B505-5A41-8208-AB33CCE0B89A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086613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50E87-9207-B14E-AB80-A157EE813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0A5CD-1D10-874C-B792-F51D83387E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9D9BE0-006D-B44E-BE79-9A9C01583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36EBA-1B32-E24F-A22E-850095CD5E48}" type="datetimeFigureOut">
              <a:t>12/09/2018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8A3E57-901F-F649-A2D5-052D50620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85131C-47AE-5D41-BCB2-A80C5D665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E133-B505-5A41-8208-AB33CCE0B89A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438133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63650-F2F6-E845-962D-08BB5B26E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9280E9-F32C-A445-B5E5-6716E96F3F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1A3C1-8FC5-8B43-8ECD-72AF475B1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36EBA-1B32-E24F-A22E-850095CD5E48}" type="datetimeFigureOut">
              <a:t>12/09/2018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B6A95C-21DE-CB49-9188-9FD2E2373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ADBD85-E07E-2046-82F0-DB544C923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E133-B505-5A41-8208-AB33CCE0B89A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760639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85D83-C38D-CC41-8FEC-7BC286C5EE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038E1E-4756-1A4B-9106-C8C36B45BE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B8FF4C-677B-FE41-BCFC-138CE607DD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DFC5A3-97FC-4C4F-8F82-A588FFAA37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36EBA-1B32-E24F-A22E-850095CD5E48}" type="datetimeFigureOut">
              <a:t>12/09/2018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71110F-8B05-E04D-9BD2-B3D160E37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14E641-EFDB-F442-B2FA-B50F8ADAF4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E133-B505-5A41-8208-AB33CCE0B89A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919282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2154E-2317-9F43-96DF-436BA2C670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C36F7E-8AED-B947-B4A0-9BD288C8C6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1BC9AC-D145-FE41-9783-5AC999C1F5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E06A74-7882-6C48-9297-42F0FB1D04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00B997A-8E2D-7F44-B111-DA396C9485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DD865C-F019-DB49-A6FF-9E2CBDD05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36EBA-1B32-E24F-A22E-850095CD5E48}" type="datetimeFigureOut">
              <a:t>12/09/2018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7AB0137-5817-5B4E-97CF-9B4C6475D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32DF7E-E3D3-5C47-A826-7CB94E1FD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E133-B505-5A41-8208-AB33CCE0B89A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583475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6BF89-71A4-C34C-9667-84C756142F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EFCBE1-65F0-EC45-A66B-AEF1AE0FF7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36EBA-1B32-E24F-A22E-850095CD5E48}" type="datetimeFigureOut">
              <a:t>12/09/2018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7AF8C2-B65A-4846-A51A-FFC3ADDCD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04635D-F05D-824D-A48C-CA8DFBF01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E133-B505-5A41-8208-AB33CCE0B89A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789391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3625311-41C3-E749-B4C7-21AC30DA4B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36EBA-1B32-E24F-A22E-850095CD5E48}" type="datetimeFigureOut">
              <a:t>12/09/2018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1A5E73-29D5-EB42-85F8-01E5634214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96810F-A790-0B4D-82DB-D186480AD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E133-B505-5A41-8208-AB33CCE0B89A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66969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3403C-5EDA-2349-9C0F-CBFEDA3F0D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9B28E3-513A-BC43-9BE3-8904527238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D296B0-2C9C-B048-A973-9192ED4C79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935C3-2702-264C-A00F-4EC3860321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36EBA-1B32-E24F-A22E-850095CD5E48}" type="datetimeFigureOut">
              <a:t>12/09/2018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6191D6-0F8E-4A47-A387-8A0A430FC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C76480-ACC7-9D4D-B283-DAFCEF3FA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E133-B505-5A41-8208-AB33CCE0B89A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670512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777C8-50AE-0448-90EC-5CAFB8465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4A37057-76F2-5644-84C8-82971052F07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3B5742-D9E3-EF4D-B05B-FE1D3CA71D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848D51-083B-DA45-802B-DD19F37A0F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36EBA-1B32-E24F-A22E-850095CD5E48}" type="datetimeFigureOut">
              <a:t>12/09/2018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24003E-3E86-7544-9E58-726D8A9077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EBD741-811C-7941-97E6-C4EA92C0A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E133-B505-5A41-8208-AB33CCE0B89A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17076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B17332-4936-134F-A85C-8F834EDC2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1AF43F-237F-DC46-88D3-176398D180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31AAE8-EF04-E146-993C-C332BAD691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C36EBA-1B32-E24F-A22E-850095CD5E48}" type="datetimeFigureOut">
              <a:t>12/09/2018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E80917-54E4-EF40-A817-8FAE26B10B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BD5887-0462-D34B-84FD-6EC98D4A43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0DE133-B505-5A41-8208-AB33CCE0B89A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575545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7" Type="http://schemas.openxmlformats.org/officeDocument/2006/relationships/image" Target="../media/image6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gif"/><Relationship Id="rId5" Type="http://schemas.openxmlformats.org/officeDocument/2006/relationships/image" Target="../media/image4.gif"/><Relationship Id="rId4" Type="http://schemas.openxmlformats.org/officeDocument/2006/relationships/image" Target="../media/image3.gi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vimeo.com/59324550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3E18E-50B7-DC4F-B488-23E788155D6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/>
              <a:t>J3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93DEAD-5C56-7B49-8CBE-5DB5A55420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235240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C1B57-7A4E-6846-A7DB-70D144626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Autres formats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13E5224-CCFF-1744-A8FD-313F5A1515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90688"/>
            <a:ext cx="12192000" cy="20919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D3F5750-79A8-2840-A96F-9FE8631D0F67}"/>
              </a:ext>
            </a:extLst>
          </p:cNvPr>
          <p:cNvSpPr txBox="1"/>
          <p:nvPr/>
        </p:nvSpPr>
        <p:spPr>
          <a:xfrm>
            <a:off x="1346886" y="4300149"/>
            <a:ext cx="6400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pd.read_csv()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pd.read_excel()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pd.read_json()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41995643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C1B57-7A4E-6846-A7DB-70D144626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Application: les arbres de Paris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8601CE9-A5AF-7E4C-9AFE-B237B65FBA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665941" cy="1139998"/>
          </a:xfrm>
          <a:ln w="28575">
            <a:solidFill>
              <a:srgbClr val="0070C0"/>
            </a:solidFill>
          </a:ln>
        </p:spPr>
        <p:txBody>
          <a:bodyPr>
            <a:normAutofit/>
          </a:bodyPr>
          <a:lstStyle/>
          <a:p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DATA_PATH = '/Users/alexis/amcp/upem/python0918/data/'</a:t>
            </a:r>
          </a:p>
          <a:p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df = pd.read_csv('les-arbres.csv')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1D2C8A-0ADC-364D-B9D4-CEFF146A69BA}"/>
              </a:ext>
            </a:extLst>
          </p:cNvPr>
          <p:cNvSpPr txBox="1"/>
          <p:nvPr/>
        </p:nvSpPr>
        <p:spPr>
          <a:xfrm>
            <a:off x="949412" y="3112917"/>
            <a:ext cx="10429102" cy="3046988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fr-FR" sz="2400"/>
              <a:t>On va</a:t>
            </a:r>
          </a:p>
          <a:p>
            <a:pPr marL="342900" indent="-342900">
              <a:buFont typeface="+mj-lt"/>
              <a:buAutoNum type="arabicPeriod"/>
            </a:pPr>
            <a:r>
              <a:rPr lang="fr-FR" sz="2400"/>
              <a:t>Regarder ce que contient ce dataset</a:t>
            </a:r>
          </a:p>
          <a:p>
            <a:pPr marL="342900" indent="-342900">
              <a:buFont typeface="+mj-lt"/>
              <a:buAutoNum type="arabicPeriod"/>
            </a:pPr>
            <a:r>
              <a:rPr lang="fr-FR" sz="2400"/>
              <a:t>Renommer les colonnes</a:t>
            </a:r>
          </a:p>
          <a:p>
            <a:pPr marL="342900" indent="-342900">
              <a:buFont typeface="+mj-lt"/>
              <a:buAutoNum type="arabicPeriod"/>
            </a:pPr>
            <a:r>
              <a:rPr lang="fr-FR" sz="2400"/>
              <a:t>Supprimer les colonnes qui ne nous interessent pas</a:t>
            </a:r>
          </a:p>
          <a:p>
            <a:pPr marL="342900" indent="-342900">
              <a:buFont typeface="+mj-lt"/>
              <a:buAutoNum type="arabicPeriod"/>
            </a:pPr>
            <a:r>
              <a:rPr lang="fr-FR" sz="2400"/>
              <a:t>Eliminer les arbres plus haut que la tour effeil ou plus large que la place de de l'arc de Triomphe</a:t>
            </a:r>
          </a:p>
          <a:p>
            <a:pPr marL="342900" indent="-342900">
              <a:buFont typeface="+mj-lt"/>
              <a:buAutoNum type="arabicPeriod"/>
            </a:pPr>
            <a:r>
              <a:rPr lang="fr-FR" sz="2400"/>
              <a:t>Voir quels sont les arrondissement avec le plus d'arbres</a:t>
            </a:r>
          </a:p>
          <a:p>
            <a:pPr marL="342900" indent="-342900">
              <a:buFont typeface="+mj-lt"/>
              <a:buAutoNum type="arabicPeriod"/>
            </a:pPr>
            <a:r>
              <a:rPr lang="fr-FR" sz="2400"/>
              <a:t>Etc …</a:t>
            </a:r>
          </a:p>
        </p:txBody>
      </p:sp>
    </p:spTree>
    <p:extLst>
      <p:ext uri="{BB962C8B-B14F-4D97-AF65-F5344CB8AC3E}">
        <p14:creationId xmlns:p14="http://schemas.microsoft.com/office/powerpoint/2010/main" val="14327111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C1B57-7A4E-6846-A7DB-70D144626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Dataframe subsetting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8601CE9-A5AF-7E4C-9AFE-B237B65FBA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79636"/>
            <a:ext cx="10665941" cy="1139998"/>
          </a:xfrm>
          <a:ln w="28575">
            <a:solidFill>
              <a:srgbClr val="0070C0"/>
            </a:solidFill>
          </a:ln>
        </p:spPr>
        <p:txBody>
          <a:bodyPr>
            <a:normAutofit/>
          </a:bodyPr>
          <a:lstStyle/>
          <a:p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DATA_PATH = '/Users/alexis/amcp/upem/python0918/data/'</a:t>
            </a:r>
          </a:p>
          <a:p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df = pd.read_csv(DATA_PATH + 'les-arbres.csv')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1D2C8A-0ADC-364D-B9D4-CEFF146A69BA}"/>
              </a:ext>
            </a:extLst>
          </p:cNvPr>
          <p:cNvSpPr txBox="1"/>
          <p:nvPr/>
        </p:nvSpPr>
        <p:spPr>
          <a:xfrm>
            <a:off x="838199" y="2805199"/>
            <a:ext cx="10665941" cy="4524315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fr-FR" sz="2400"/>
              <a:t>Taille des arbres</a:t>
            </a:r>
          </a:p>
          <a:p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df.hauteur_m.describe() montre qu'on a des arbres de 818km de haut!</a:t>
            </a:r>
          </a:p>
          <a:p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Combien d'arbres de plus de 100 m de haut dans le dataset ?</a:t>
            </a:r>
          </a:p>
          <a:p>
            <a:endParaRPr lang="fr-FR" sz="24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condition = df.hauteur_m &gt; 100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df[condition].shape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On a 137 arbres de plus de 100 m de haut</a:t>
            </a:r>
          </a:p>
          <a:p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condition est un dataframe qui a row associe une variable True / False</a:t>
            </a:r>
          </a:p>
          <a:p>
            <a:endParaRPr lang="fr-FR" sz="240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74293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C1B57-7A4E-6846-A7DB-70D144626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Dataframe subsetting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8601CE9-A5AF-7E4C-9AFE-B237B65FBA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79636"/>
            <a:ext cx="10665941" cy="435661"/>
          </a:xfrm>
          <a:ln w="28575">
            <a:solidFill>
              <a:srgbClr val="0070C0"/>
            </a:solidFill>
          </a:ln>
        </p:spPr>
        <p:txBody>
          <a:bodyPr>
            <a:normAutofit/>
          </a:bodyPr>
          <a:lstStyle/>
          <a:p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df = pd.read_csv(DATA_PATH + 'les-arbres.csv')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1D2C8A-0ADC-364D-B9D4-CEFF146A69BA}"/>
              </a:ext>
            </a:extLst>
          </p:cNvPr>
          <p:cNvSpPr txBox="1"/>
          <p:nvPr/>
        </p:nvSpPr>
        <p:spPr>
          <a:xfrm>
            <a:off x="838200" y="2051437"/>
            <a:ext cx="10665941" cy="3600986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fr-FR" sz="2400"/>
              <a:t>Taille des arbres</a:t>
            </a:r>
          </a:p>
          <a:p>
            <a:endParaRPr lang="fr-FR" sz="2400"/>
          </a:p>
          <a:p>
            <a:r>
              <a:rPr lang="fr-FR" sz="2000"/>
              <a:t>Si on regarde la circonference on a aussi des valeurs aberrantes avec un max a 250m de circonference! </a:t>
            </a:r>
            <a:r>
              <a:rPr lang="fr-FR" sz="2000">
                <a:cs typeface="Courier New" panose="02070309020205020404" pitchFamily="49" charset="0"/>
              </a:rPr>
              <a:t>On veut ne garder que les arbres de moins de 100 et de circonference &lt; 5m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000">
                <a:latin typeface="Courier New" panose="02070309020205020404" pitchFamily="49" charset="0"/>
                <a:cs typeface="Courier New" panose="02070309020205020404" pitchFamily="49" charset="0"/>
              </a:rPr>
              <a:t>cond = (df.hauteur_m &lt; 100) &amp; (df.circonferenceencm &lt; 500 )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000">
                <a:latin typeface="Courier New" panose="02070309020205020404" pitchFamily="49" charset="0"/>
                <a:cs typeface="Courier New" panose="02070309020205020404" pitchFamily="49" charset="0"/>
              </a:rPr>
              <a:t>df[cond].shape </a:t>
            </a:r>
            <a:r>
              <a:rPr lang="fr-FR" sz="2000">
                <a:cs typeface="Courier New" panose="02070309020205020404" pitchFamily="49" charset="0"/>
              </a:rPr>
              <a:t>=&gt; 200032 au lieu de 200</a:t>
            </a:r>
            <a:r>
              <a:rPr lang="fr-FR" sz="2000" b="1">
                <a:cs typeface="Courier New" panose="02070309020205020404" pitchFamily="49" charset="0"/>
              </a:rPr>
              <a:t>3</a:t>
            </a:r>
            <a:r>
              <a:rPr lang="fr-FR" sz="2000">
                <a:cs typeface="Courier New" panose="02070309020205020404" pitchFamily="49" charset="0"/>
              </a:rPr>
              <a:t>32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sz="2000">
              <a:cs typeface="Courier New" panose="02070309020205020404" pitchFamily="49" charset="0"/>
            </a:endParaRPr>
          </a:p>
          <a:p>
            <a:r>
              <a:rPr lang="fr-FR" sz="2000">
                <a:cs typeface="Courier New" panose="02070309020205020404" pitchFamily="49" charset="0"/>
              </a:rPr>
              <a:t>Et maintenant on ne garde que les rows qui respecte cette condition avec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000">
                <a:latin typeface="Courier New" panose="02070309020205020404" pitchFamily="49" charset="0"/>
                <a:cs typeface="Courier New" panose="02070309020205020404" pitchFamily="49" charset="0"/>
              </a:rPr>
              <a:t>df = df[cond]</a:t>
            </a:r>
          </a:p>
          <a:p>
            <a:endParaRPr lang="fr-FR" sz="2000">
              <a:cs typeface="Courier New" panose="02070309020205020404" pitchFamily="49" charset="0"/>
            </a:endParaRPr>
          </a:p>
          <a:p>
            <a:r>
              <a:rPr lang="fr-FR" sz="2000">
                <a:cs typeface="Courier New" panose="02070309020205020404" pitchFamily="49" charset="0"/>
              </a:rPr>
              <a:t>Super simple!!</a:t>
            </a:r>
          </a:p>
        </p:txBody>
      </p:sp>
    </p:spTree>
    <p:extLst>
      <p:ext uri="{BB962C8B-B14F-4D97-AF65-F5344CB8AC3E}">
        <p14:creationId xmlns:p14="http://schemas.microsoft.com/office/powerpoint/2010/main" val="26327955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C1B57-7A4E-6846-A7DB-70D144626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Dataframe describe et value_counts()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8601CE9-A5AF-7E4C-9AFE-B237B65FBA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79636"/>
            <a:ext cx="10665941" cy="435661"/>
          </a:xfrm>
          <a:ln w="28575">
            <a:solidFill>
              <a:srgbClr val="0070C0"/>
            </a:solidFill>
          </a:ln>
        </p:spPr>
        <p:txBody>
          <a:bodyPr>
            <a:normAutofit/>
          </a:bodyPr>
          <a:lstStyle/>
          <a:p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df = pd.read_csv(DATA_PATH + 'les-arbres.csv')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1D2C8A-0ADC-364D-B9D4-CEFF146A69BA}"/>
              </a:ext>
            </a:extLst>
          </p:cNvPr>
          <p:cNvSpPr txBox="1"/>
          <p:nvPr/>
        </p:nvSpPr>
        <p:spPr>
          <a:xfrm>
            <a:off x="838200" y="2051437"/>
            <a:ext cx="10665941" cy="2185214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fr-FR" sz="2400"/>
              <a:t>On a vu describe() pour avoir des stats sur des colonnnes numeriques</a:t>
            </a:r>
          </a:p>
          <a:p>
            <a:r>
              <a:rPr lang="fr-FR" sz="2400"/>
              <a:t>value_counts compte les differentes valeurs d'une colonne categorielle</a:t>
            </a:r>
          </a:p>
          <a:p>
            <a:r>
              <a:rPr lang="fr-FR" sz="2400"/>
              <a:t>Par exemple df.domanialite</a:t>
            </a:r>
          </a:p>
          <a:p>
            <a:endParaRPr lang="fr-FR" sz="240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000">
                <a:latin typeface="Courier New" panose="02070309020205020404" pitchFamily="49" charset="0"/>
                <a:cs typeface="Courier New" panose="02070309020205020404" pitchFamily="49" charset="0"/>
              </a:rPr>
              <a:t>df.domanialite.value_counts()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000">
                <a:latin typeface="Courier New" panose="02070309020205020404" pitchFamily="49" charset="0"/>
                <a:cs typeface="Courier New" panose="02070309020205020404" pitchFamily="49" charset="0"/>
              </a:rPr>
              <a:t>df.domanialite.value_counts(dropna= False)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B53432F-6CA8-5C47-B168-D6D7F30490C2}"/>
              </a:ext>
            </a:extLst>
          </p:cNvPr>
          <p:cNvSpPr/>
          <p:nvPr/>
        </p:nvSpPr>
        <p:spPr>
          <a:xfrm>
            <a:off x="838200" y="4580920"/>
            <a:ext cx="10913076" cy="1569660"/>
          </a:xfrm>
          <a:prstGeom prst="rect">
            <a:avLst/>
          </a:prstGeom>
          <a:ln w="28575">
            <a:solidFill>
              <a:schemeClr val="accent6"/>
            </a:solidFill>
          </a:ln>
        </p:spPr>
        <p:txBody>
          <a:bodyPr wrap="square">
            <a:spAutoFit/>
          </a:bodyPr>
          <a:lstStyle/>
          <a:p>
            <a:r>
              <a:rPr lang="fr-FR" sz="2400">
                <a:cs typeface="Courier New" panose="02070309020205020404" pitchFamily="49" charset="0"/>
              </a:rPr>
              <a:t>Et pour compter les nombre de valeur manquante par colonne avec </a:t>
            </a:r>
            <a:r>
              <a:rPr lang="fr-FR" sz="2400" b="1">
                <a:latin typeface="Courier New" panose="02070309020205020404" pitchFamily="49" charset="0"/>
                <a:cs typeface="Courier New" panose="02070309020205020404" pitchFamily="49" charset="0"/>
              </a:rPr>
              <a:t>.isnull()</a:t>
            </a:r>
            <a:r>
              <a:rPr lang="fr-FR" sz="2400">
                <a:cs typeface="Courier New" panose="02070309020205020404" pitchFamily="49" charset="0"/>
              </a:rPr>
              <a:t>:</a:t>
            </a:r>
          </a:p>
          <a:p>
            <a:endParaRPr lang="fr-FR" sz="2400">
              <a:cs typeface="Courier New" panose="02070309020205020404" pitchFamily="49" charset="0"/>
            </a:endParaRPr>
          </a:p>
          <a:p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df[df.arrondissement</a:t>
            </a:r>
            <a:r>
              <a:rPr lang="fr-FR" sz="2400" b="1">
                <a:latin typeface="Courier New" panose="02070309020205020404" pitchFamily="49" charset="0"/>
                <a:cs typeface="Courier New" panose="02070309020205020404" pitchFamily="49" charset="0"/>
              </a:rPr>
              <a:t>.isnull()</a:t>
            </a:r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].shape</a:t>
            </a:r>
          </a:p>
          <a:p>
            <a:endParaRPr lang="fr-FR" sz="2400"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6162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C1B57-7A4E-6846-A7DB-70D144626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Dataframe créer de nouvelles colonnes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8601CE9-A5AF-7E4C-9AFE-B237B65FBA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79636"/>
            <a:ext cx="10665941" cy="435661"/>
          </a:xfrm>
          <a:ln w="28575">
            <a:solidFill>
              <a:srgbClr val="0070C0"/>
            </a:solidFill>
          </a:ln>
        </p:spPr>
        <p:txBody>
          <a:bodyPr>
            <a:normAutofit/>
          </a:bodyPr>
          <a:lstStyle/>
          <a:p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df = pd.read_csv(DATA_PATH + 'les-arbres.csv')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1D2C8A-0ADC-364D-B9D4-CEFF146A69BA}"/>
              </a:ext>
            </a:extLst>
          </p:cNvPr>
          <p:cNvSpPr txBox="1"/>
          <p:nvPr/>
        </p:nvSpPr>
        <p:spPr>
          <a:xfrm>
            <a:off x="838200" y="2051437"/>
            <a:ext cx="10665941" cy="83099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fr-FR" sz="2400"/>
              <a:t>On veut savoir s'il y a plus d'un certain type d'arbre sur les avenues, les boulevards, les places ou dans les rues. On va créer 4 colonnes, une par type de voie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BBAB461-702B-DE45-903D-D42EEB607F6F}"/>
              </a:ext>
            </a:extLst>
          </p:cNvPr>
          <p:cNvSpPr txBox="1"/>
          <p:nvPr/>
        </p:nvSpPr>
        <p:spPr>
          <a:xfrm>
            <a:off x="838200" y="3278875"/>
            <a:ext cx="10665941" cy="1200329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fr-FR" sz="2400"/>
              <a:t>On veut savoir s'il y a plus d'un certain type d'arbre a Paris ou en banlieue</a:t>
            </a:r>
          </a:p>
          <a:p>
            <a:r>
              <a:rPr lang="fr-FR" sz="2400"/>
              <a:t>en fonction de l'adresse créer une variable boolean dans_paris</a:t>
            </a:r>
          </a:p>
          <a:p>
            <a:endParaRPr lang="fr-FR" sz="24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6F3469C-2F50-ED47-B0BD-603ACFF4B77A}"/>
              </a:ext>
            </a:extLst>
          </p:cNvPr>
          <p:cNvSpPr txBox="1"/>
          <p:nvPr/>
        </p:nvSpPr>
        <p:spPr>
          <a:xfrm>
            <a:off x="838200" y="4857668"/>
            <a:ext cx="10665941" cy="1200329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fr-FR" sz="2400"/>
              <a:t>On veut savoir s'il y a plus d'un certain type d'arbre a Paris ou en banlieue</a:t>
            </a:r>
          </a:p>
          <a:p>
            <a:r>
              <a:rPr lang="fr-FR" sz="2400"/>
              <a:t>en fonction de l'adresse créer une variable boolean dans_paris</a:t>
            </a:r>
          </a:p>
          <a:p>
            <a:endParaRPr lang="fr-FR" sz="2400"/>
          </a:p>
        </p:txBody>
      </p:sp>
    </p:spTree>
    <p:extLst>
      <p:ext uri="{BB962C8B-B14F-4D97-AF65-F5344CB8AC3E}">
        <p14:creationId xmlns:p14="http://schemas.microsoft.com/office/powerpoint/2010/main" val="26281180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C1B57-7A4E-6846-A7DB-70D144626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Dataframe créer de nouvelles colonnes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8601CE9-A5AF-7E4C-9AFE-B237B65FBA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79636"/>
            <a:ext cx="10665941" cy="435661"/>
          </a:xfrm>
          <a:ln w="28575">
            <a:solidFill>
              <a:srgbClr val="0070C0"/>
            </a:solidFill>
          </a:ln>
        </p:spPr>
        <p:txBody>
          <a:bodyPr>
            <a:normAutofit/>
          </a:bodyPr>
          <a:lstStyle/>
          <a:p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df = pd.read_csv(DATA_PATH + 'les-arbres.csv')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1D2C8A-0ADC-364D-B9D4-CEFF146A69BA}"/>
              </a:ext>
            </a:extLst>
          </p:cNvPr>
          <p:cNvSpPr txBox="1"/>
          <p:nvPr/>
        </p:nvSpPr>
        <p:spPr>
          <a:xfrm>
            <a:off x="838200" y="2051437"/>
            <a:ext cx="10665941" cy="156966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fr-FR" sz="2400"/>
              <a:t>Il y a plein d'arbres qui ont une hauteur de 0</a:t>
            </a:r>
          </a:p>
          <a:p>
            <a:r>
              <a:rPr lang="fr-FR" sz="2400"/>
              <a:t>Quelles est la repartition de leur circonference ?</a:t>
            </a:r>
          </a:p>
          <a:p>
            <a:r>
              <a:rPr lang="fr-FR" sz="2400"/>
              <a:t>Est-ce que une hauteur de 0 m veut en fait dire moins d'un metre ?</a:t>
            </a:r>
          </a:p>
          <a:p>
            <a:endParaRPr lang="fr-FR" sz="2400"/>
          </a:p>
        </p:txBody>
      </p:sp>
    </p:spTree>
    <p:extLst>
      <p:ext uri="{BB962C8B-B14F-4D97-AF65-F5344CB8AC3E}">
        <p14:creationId xmlns:p14="http://schemas.microsoft.com/office/powerpoint/2010/main" val="38707209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C1B57-7A4E-6846-A7DB-70D144626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A vous: la fete de lamusique!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8601CE9-A5AF-7E4C-9AFE-B237B65FBA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665941" cy="1139998"/>
          </a:xfrm>
          <a:ln w="28575">
            <a:solidFill>
              <a:srgbClr val="0070C0"/>
            </a:solidFill>
          </a:ln>
        </p:spPr>
        <p:txBody>
          <a:bodyPr>
            <a:normAutofit/>
          </a:bodyPr>
          <a:lstStyle/>
          <a:p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DATA_PATH = '/Users/alexis/amcp/upem/python0918/data/'</a:t>
            </a:r>
          </a:p>
          <a:p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df = pd.read_csv('</a:t>
            </a:r>
            <a:r>
              <a:rPr lang="fr-FR" sz="2400" b="1">
                <a:latin typeface="Courier New" panose="02070309020205020404" pitchFamily="49" charset="0"/>
                <a:cs typeface="Courier New" panose="02070309020205020404" pitchFamily="49" charset="0"/>
              </a:rPr>
              <a:t>fete-de-la-musique-2018.csv</a:t>
            </a:r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')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1D2C8A-0ADC-364D-B9D4-CEFF146A69BA}"/>
              </a:ext>
            </a:extLst>
          </p:cNvPr>
          <p:cNvSpPr txBox="1"/>
          <p:nvPr/>
        </p:nvSpPr>
        <p:spPr>
          <a:xfrm>
            <a:off x="949412" y="3112917"/>
            <a:ext cx="10429102" cy="1938992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fr-FR" sz="2400"/>
              <a:t>On va</a:t>
            </a:r>
          </a:p>
          <a:p>
            <a:pPr marL="342900" indent="-342900">
              <a:buFont typeface="+mj-lt"/>
              <a:buAutoNum type="arabicPeriod"/>
            </a:pPr>
            <a:r>
              <a:rPr lang="fr-FR" sz="2400"/>
              <a:t>Suprimer les colonnes qui sont presque vide</a:t>
            </a:r>
          </a:p>
          <a:p>
            <a:pPr marL="800100" lvl="1" indent="-342900">
              <a:buFont typeface="+mj-lt"/>
              <a:buAutoNum type="arabicPeriod"/>
            </a:pPr>
            <a:r>
              <a:rPr lang="fr-FR" sz="2400"/>
              <a:t>Comment les detecter ?</a:t>
            </a:r>
          </a:p>
          <a:p>
            <a:pPr marL="342900" indent="-342900">
              <a:buFont typeface="+mj-lt"/>
              <a:buAutoNum type="arabicPeriod"/>
            </a:pPr>
            <a:r>
              <a:rPr lang="fr-FR" sz="2400"/>
              <a:t>Puis ne garder que les colonnes en francais</a:t>
            </a:r>
          </a:p>
          <a:p>
            <a:pPr marL="342900" indent="-342900">
              <a:buFont typeface="+mj-lt"/>
              <a:buAutoNum type="arabicPeriod"/>
            </a:pPr>
            <a:r>
              <a:rPr lang="fr-FR" sz="2400"/>
              <a:t>Enfin renommer les colonnes de facon automatique : minuscule et pas d'espace</a:t>
            </a:r>
          </a:p>
        </p:txBody>
      </p:sp>
    </p:spTree>
    <p:extLst>
      <p:ext uri="{BB962C8B-B14F-4D97-AF65-F5344CB8AC3E}">
        <p14:creationId xmlns:p14="http://schemas.microsoft.com/office/powerpoint/2010/main" val="22210568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C1B57-7A4E-6846-A7DB-70D144626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Detecter les colonnes vides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8601CE9-A5AF-7E4C-9AFE-B237B65FBA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433384"/>
            <a:ext cx="10665941" cy="4053016"/>
          </a:xfrm>
          <a:ln w="28575">
            <a:solidFill>
              <a:srgbClr val="0070C0"/>
            </a:solidFill>
          </a:ln>
        </p:spPr>
        <p:txBody>
          <a:bodyPr>
            <a:normAutofit/>
          </a:bodyPr>
          <a:lstStyle/>
          <a:p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DATA_PATH = '/Users/alexis/amcp/upem/python0918/data/'</a:t>
            </a:r>
          </a:p>
          <a:p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df = pd.read_csv('fete-de-la-musique-2018.csv')</a:t>
            </a:r>
          </a:p>
          <a:p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df.shape </a:t>
            </a:r>
            <a:r>
              <a:rPr lang="fr-FR" sz="2400">
                <a:cs typeface="Courier New" panose="02070309020205020404" pitchFamily="49" charset="0"/>
              </a:rPr>
              <a:t>donne 4684, 179. soit 179 colonnes!!!</a:t>
            </a:r>
          </a:p>
          <a:p>
            <a:r>
              <a:rPr lang="fr-FR" sz="2400">
                <a:cs typeface="Courier New" panose="02070309020205020404" pitchFamily="49" charset="0"/>
              </a:rPr>
              <a:t>la plupart sont presques vides</a:t>
            </a:r>
          </a:p>
          <a:p>
            <a:r>
              <a:rPr lang="fr-FR" sz="2400">
                <a:cs typeface="Courier New" panose="02070309020205020404" pitchFamily="49" charset="0"/>
              </a:rPr>
              <a:t>Par exemple l'avant derniere: </a:t>
            </a:r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col = df.columns[-2]</a:t>
            </a:r>
          </a:p>
          <a:p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isnull() to the rescue</a:t>
            </a:r>
          </a:p>
          <a:p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df[df[col].isnull()].shape</a:t>
            </a:r>
          </a:p>
          <a:p>
            <a:r>
              <a:rPr lang="fr-FR" sz="2400">
                <a:cs typeface="Courier New" panose="02070309020205020404" pitchFamily="49" charset="0"/>
              </a:rPr>
              <a:t>donne 4684 rangées. Donc cette colonne est vide!</a:t>
            </a:r>
          </a:p>
          <a:p>
            <a:endParaRPr lang="fr-FR" sz="24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fr-FR" sz="24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fr-FR" sz="240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30191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C1B57-7A4E-6846-A7DB-70D144626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A vous: la fete de lamusique!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8601CE9-A5AF-7E4C-9AFE-B237B65FBA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665941" cy="1139998"/>
          </a:xfrm>
          <a:ln w="28575">
            <a:solidFill>
              <a:srgbClr val="0070C0"/>
            </a:solidFill>
          </a:ln>
        </p:spPr>
        <p:txBody>
          <a:bodyPr>
            <a:normAutofit/>
          </a:bodyPr>
          <a:lstStyle/>
          <a:p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DATA_PATH = '/Users/alexis/amcp/upem/python0918/data/'</a:t>
            </a:r>
          </a:p>
          <a:p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df = pd.read_csv('</a:t>
            </a:r>
            <a:r>
              <a:rPr lang="fr-FR" sz="2400" b="1">
                <a:latin typeface="Courier New" panose="02070309020205020404" pitchFamily="49" charset="0"/>
                <a:cs typeface="Courier New" panose="02070309020205020404" pitchFamily="49" charset="0"/>
              </a:rPr>
              <a:t>fete-de-la-musique-2018.csv</a:t>
            </a:r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')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1D2C8A-0ADC-364D-B9D4-CEFF146A69BA}"/>
              </a:ext>
            </a:extLst>
          </p:cNvPr>
          <p:cNvSpPr txBox="1"/>
          <p:nvPr/>
        </p:nvSpPr>
        <p:spPr>
          <a:xfrm>
            <a:off x="949412" y="3112917"/>
            <a:ext cx="10429102" cy="83099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fr-FR" sz="2400"/>
              <a:t>On va ensuite </a:t>
            </a:r>
          </a:p>
          <a:p>
            <a:pPr marL="342900" indent="-342900">
              <a:buFont typeface="+mj-lt"/>
              <a:buAutoNum type="arabicPeriod"/>
            </a:pPr>
            <a:r>
              <a:rPr lang="fr-FR" sz="2400"/>
              <a:t>Essayer de voir si le style de musique varie entre les arrondissements</a:t>
            </a:r>
          </a:p>
        </p:txBody>
      </p:sp>
    </p:spTree>
    <p:extLst>
      <p:ext uri="{BB962C8B-B14F-4D97-AF65-F5344CB8AC3E}">
        <p14:creationId xmlns:p14="http://schemas.microsoft.com/office/powerpoint/2010/main" val="16671053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3FDCDA-C86B-E54D-9B6A-47171501D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Recap d'hier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51142A-C441-8A44-9475-C95CF14B5C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1544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F1A9A-B519-984E-80F9-118BA7910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Scripts 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73CCC2-20AC-024B-918E-7C0623403D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Executer un script python en ligne de commande</a:t>
            </a:r>
          </a:p>
          <a:p>
            <a:r>
              <a:rPr lang="fr-FR">
                <a:latin typeface="Courier New" panose="02070309020205020404" pitchFamily="49" charset="0"/>
                <a:cs typeface="Courier New" panose="02070309020205020404" pitchFamily="49" charset="0"/>
              </a:rPr>
              <a:t>python mon_super_script.py --parametre "valeur" --autre-parametre "autre valeur"</a:t>
            </a:r>
          </a:p>
          <a:p>
            <a:pPr marL="0" indent="0">
              <a:buNone/>
            </a:pPr>
            <a:r>
              <a:rPr lang="fr-FR">
                <a:cs typeface="Courier New" panose="02070309020205020404" pitchFamily="49" charset="0"/>
              </a:rPr>
              <a:t>Voir exemple les-arbres.py</a:t>
            </a:r>
          </a:p>
        </p:txBody>
      </p:sp>
    </p:spTree>
    <p:extLst>
      <p:ext uri="{BB962C8B-B14F-4D97-AF65-F5344CB8AC3E}">
        <p14:creationId xmlns:p14="http://schemas.microsoft.com/office/powerpoint/2010/main" val="25035421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5CA84-E40C-BA40-B014-2031C35EF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Script python: la structure globale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B9166C-46CA-4F4D-9AAC-33B4C94330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760563" cy="4351338"/>
          </a:xfrm>
        </p:spPr>
        <p:txBody>
          <a:bodyPr/>
          <a:lstStyle/>
          <a:p>
            <a:r>
              <a:rPr lang="fr-FR">
                <a:cs typeface="Courier New" panose="02070309020205020404" pitchFamily="49" charset="0"/>
              </a:rPr>
              <a:t>import …</a:t>
            </a:r>
          </a:p>
          <a:p>
            <a:r>
              <a:rPr lang="fr-FR">
                <a:cs typeface="Courier New" panose="02070309020205020404" pitchFamily="49" charset="0"/>
              </a:rPr>
              <a:t>Definition des fonctions</a:t>
            </a:r>
          </a:p>
          <a:p>
            <a:r>
              <a:rPr lang="fr-FR">
                <a:cs typeface="Courier New" panose="02070309020205020404" pitchFamily="49" charset="0"/>
              </a:rPr>
              <a:t>variables globales et constantes</a:t>
            </a:r>
          </a:p>
          <a:p>
            <a:r>
              <a:rPr lang="fr-FR">
                <a:cs typeface="Courier New" panose="02070309020205020404" pitchFamily="49" charset="0"/>
              </a:rPr>
              <a:t>Le script principale demarre avec </a:t>
            </a:r>
          </a:p>
          <a:p>
            <a:pPr lvl="1"/>
            <a:r>
              <a:rPr lang="fr-FR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__name__== '__main__':</a:t>
            </a:r>
          </a:p>
          <a:p>
            <a:pPr lvl="2"/>
            <a:r>
              <a:rPr lang="fr-FR">
                <a:latin typeface="Courier New" panose="02070309020205020404" pitchFamily="49" charset="0"/>
                <a:cs typeface="Courier New" panose="02070309020205020404" pitchFamily="49" charset="0"/>
              </a:rPr>
              <a:t>Lire les parameters</a:t>
            </a:r>
          </a:p>
        </p:txBody>
      </p:sp>
    </p:spTree>
    <p:extLst>
      <p:ext uri="{BB962C8B-B14F-4D97-AF65-F5344CB8AC3E}">
        <p14:creationId xmlns:p14="http://schemas.microsoft.com/office/powerpoint/2010/main" val="40772119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25619-693D-BA4B-BBD6-610584594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Exercice du matin, mise en forme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84573A-32A0-234B-9FA6-982590DABA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Transormer votre script d'hier en fichier executable et le lancer en ligne de commande</a:t>
            </a:r>
          </a:p>
        </p:txBody>
      </p:sp>
    </p:spTree>
    <p:extLst>
      <p:ext uri="{BB962C8B-B14F-4D97-AF65-F5344CB8AC3E}">
        <p14:creationId xmlns:p14="http://schemas.microsoft.com/office/powerpoint/2010/main" val="38698097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D8833-2854-954B-9B3F-F4695676C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Pandas!!!!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5275C0-C2C0-794A-BBEC-15E5BC3412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193" y="1305972"/>
            <a:ext cx="3098498" cy="173515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307E0F7-D98D-D64D-88AA-51642B45E3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035" y="4551086"/>
            <a:ext cx="3356649" cy="188811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225DC8D-BE1B-0349-ABE6-702878396E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3836" y="837785"/>
            <a:ext cx="2671534" cy="267153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01F94E9-B1AA-6B46-A215-C6C0329D55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77934" y="375868"/>
            <a:ext cx="3375866" cy="600154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1E073C0-F5CF-584B-843D-508D2DAC944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21255" y="3041131"/>
            <a:ext cx="3048000" cy="17145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91733A6-39F9-2349-9C1A-0A593A899D1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88563" y="4352143"/>
            <a:ext cx="28575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823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0FA35-2C02-2C4E-8428-1AB88CAB3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Pandas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9EB80D-6801-F94E-9907-FD95CF2EFB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09816"/>
            <a:ext cx="10515600" cy="4867147"/>
          </a:xfrm>
        </p:spPr>
        <p:txBody>
          <a:bodyPr/>
          <a:lstStyle/>
          <a:p>
            <a:r>
              <a:rPr lang="fr-FR"/>
              <a:t>https://pandas.pydata.org/</a:t>
            </a:r>
          </a:p>
          <a:p>
            <a:r>
              <a:rPr lang="fr-FR"/>
              <a:t>Structure de données en dataframe: columns / rows</a:t>
            </a:r>
          </a:p>
          <a:p>
            <a:r>
              <a:rPr lang="fr-FR"/>
              <a:t>Lien direct avec les fichiers csv ou excel</a:t>
            </a:r>
          </a:p>
          <a:p>
            <a:r>
              <a:rPr lang="fr-FR"/>
              <a:t>Top pour</a:t>
            </a:r>
          </a:p>
          <a:p>
            <a:pPr lvl="1"/>
            <a:r>
              <a:rPr lang="fr-FR"/>
              <a:t>Créer des nouvelles colonnes / variables</a:t>
            </a:r>
          </a:p>
          <a:p>
            <a:pPr lvl="1"/>
            <a:r>
              <a:rPr lang="fr-FR"/>
              <a:t>Faire des subsets</a:t>
            </a:r>
          </a:p>
          <a:p>
            <a:pPr lvl="1"/>
            <a:r>
              <a:rPr lang="fr-FR"/>
              <a:t>Analyser les donnees</a:t>
            </a:r>
          </a:p>
          <a:p>
            <a:r>
              <a:rPr lang="fr-FR"/>
              <a:t>Rapide, sympatique et franchement genial!</a:t>
            </a:r>
          </a:p>
          <a:p>
            <a:r>
              <a:rPr lang="fr-FR"/>
              <a:t>Video intro 10mn par Wes McKinney </a:t>
            </a:r>
            <a:r>
              <a:rPr lang="fr-FR">
                <a:hlinkClick r:id="rId2"/>
              </a:rPr>
              <a:t>https://vimeo.com/59324550</a:t>
            </a:r>
            <a:r>
              <a:rPr lang="fr-FR"/>
              <a:t> </a:t>
            </a:r>
          </a:p>
          <a:p>
            <a:r>
              <a:rPr lang="fr-FR"/>
              <a:t>A few tricks to know</a:t>
            </a:r>
          </a:p>
        </p:txBody>
      </p:sp>
    </p:spTree>
    <p:extLst>
      <p:ext uri="{BB962C8B-B14F-4D97-AF65-F5344CB8AC3E}">
        <p14:creationId xmlns:p14="http://schemas.microsoft.com/office/powerpoint/2010/main" val="8894355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C1B57-7A4E-6846-A7DB-70D144626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Lire un fichier csv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FB2561-F04A-8B46-B24D-43797755CE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9578546" cy="645726"/>
          </a:xfrm>
          <a:ln w="28575">
            <a:solidFill>
              <a:srgbClr val="00B050"/>
            </a:solidFill>
          </a:ln>
        </p:spPr>
        <p:txBody>
          <a:bodyPr/>
          <a:lstStyle/>
          <a:p>
            <a:r>
              <a:rPr lang="fr-FR">
                <a:latin typeface="Courier New" panose="02070309020205020404" pitchFamily="49" charset="0"/>
                <a:cs typeface="Courier New" panose="02070309020205020404" pitchFamily="49" charset="0"/>
              </a:rPr>
              <a:t>df = pd.read_csv(&lt;le path du fichier&gt;)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BC18F76-4D57-BD4A-A30F-49337ED306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5908" y="2791639"/>
            <a:ext cx="5040184" cy="3780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692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C1B57-7A4E-6846-A7DB-70D144626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Lire un fichier csv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FB2561-F04A-8B46-B24D-43797755CE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9578546" cy="645726"/>
          </a:xfrm>
          <a:ln w="28575">
            <a:solidFill>
              <a:srgbClr val="0070C0"/>
            </a:solidFill>
          </a:ln>
        </p:spPr>
        <p:txBody>
          <a:bodyPr>
            <a:normAutofit/>
          </a:bodyPr>
          <a:lstStyle/>
          <a:p>
            <a:r>
              <a:rPr lang="fr-FR">
                <a:latin typeface="Courier New" panose="02070309020205020404" pitchFamily="49" charset="0"/>
                <a:cs typeface="Courier New" panose="02070309020205020404" pitchFamily="49" charset="0"/>
              </a:rPr>
              <a:t>df = pd.read_csv(&lt;le path du fichier&gt;)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6C78FA5-B9F2-CA47-A82B-1A19835D7D53}"/>
              </a:ext>
            </a:extLst>
          </p:cNvPr>
          <p:cNvSpPr txBox="1">
            <a:spLocks/>
          </p:cNvSpPr>
          <p:nvPr/>
        </p:nvSpPr>
        <p:spPr>
          <a:xfrm>
            <a:off x="838200" y="2746761"/>
            <a:ext cx="4722341" cy="2924990"/>
          </a:xfrm>
          <a:prstGeom prst="rect">
            <a:avLst/>
          </a:prstGeom>
          <a:ln w="28575">
            <a:solidFill>
              <a:srgbClr val="00B050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>
                <a:latin typeface="Courier New" panose="02070309020205020404" pitchFamily="49" charset="0"/>
                <a:cs typeface="Courier New" panose="02070309020205020404" pitchFamily="49" charset="0"/>
              </a:rPr>
              <a:t>df.shape</a:t>
            </a:r>
          </a:p>
          <a:p>
            <a:r>
              <a:rPr lang="fr-FR">
                <a:latin typeface="Courier New" panose="02070309020205020404" pitchFamily="49" charset="0"/>
                <a:cs typeface="Courier New" panose="02070309020205020404" pitchFamily="49" charset="0"/>
              </a:rPr>
              <a:t>df.head()</a:t>
            </a:r>
          </a:p>
          <a:p>
            <a:r>
              <a:rPr lang="fr-FR">
                <a:latin typeface="Courier New" panose="02070309020205020404" pitchFamily="49" charset="0"/>
                <a:cs typeface="Courier New" panose="02070309020205020404" pitchFamily="49" charset="0"/>
              </a:rPr>
              <a:t>df.columns</a:t>
            </a:r>
          </a:p>
          <a:p>
            <a:r>
              <a:rPr lang="fr-FR">
                <a:latin typeface="Courier New" panose="02070309020205020404" pitchFamily="49" charset="0"/>
                <a:cs typeface="Courier New" panose="02070309020205020404" pitchFamily="49" charset="0"/>
              </a:rPr>
              <a:t>df.describe()</a:t>
            </a:r>
          </a:p>
          <a:p>
            <a:r>
              <a:rPr lang="fr-FR">
                <a:latin typeface="Courier New" panose="02070309020205020404" pitchFamily="49" charset="0"/>
                <a:cs typeface="Courier New" panose="02070309020205020404" pitchFamily="49" charset="0"/>
              </a:rPr>
              <a:t>df.tail()</a:t>
            </a:r>
          </a:p>
          <a:p>
            <a:endParaRPr lang="fr-FR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fr-FR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fr-FR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16230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997</Words>
  <Application>Microsoft Macintosh PowerPoint</Application>
  <PresentationFormat>Widescreen</PresentationFormat>
  <Paragraphs>121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Courier New</vt:lpstr>
      <vt:lpstr>Office Theme</vt:lpstr>
      <vt:lpstr>J3</vt:lpstr>
      <vt:lpstr>Recap d'hier</vt:lpstr>
      <vt:lpstr>Scripts python</vt:lpstr>
      <vt:lpstr>Script python: la structure globale</vt:lpstr>
      <vt:lpstr>Exercice du matin, mise en forme</vt:lpstr>
      <vt:lpstr>Pandas!!!!</vt:lpstr>
      <vt:lpstr>Pandas</vt:lpstr>
      <vt:lpstr>Lire un fichier csv</vt:lpstr>
      <vt:lpstr>Lire un fichier csv</vt:lpstr>
      <vt:lpstr>Autres formats</vt:lpstr>
      <vt:lpstr>Application: les arbres de Paris</vt:lpstr>
      <vt:lpstr>Dataframe subsetting</vt:lpstr>
      <vt:lpstr>Dataframe subsetting</vt:lpstr>
      <vt:lpstr>Dataframe describe et value_counts()</vt:lpstr>
      <vt:lpstr>Dataframe créer de nouvelles colonnes</vt:lpstr>
      <vt:lpstr>Dataframe créer de nouvelles colonnes</vt:lpstr>
      <vt:lpstr>A vous: la fete de lamusique!</vt:lpstr>
      <vt:lpstr>Detecter les colonnes vides</vt:lpstr>
      <vt:lpstr>A vous: la fete de lamusique!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J3</dc:title>
  <dc:creator>Alex Perrier</dc:creator>
  <cp:lastModifiedBy>Alex Perrier</cp:lastModifiedBy>
  <cp:revision>1</cp:revision>
  <dcterms:created xsi:type="dcterms:W3CDTF">2018-09-12T18:11:09Z</dcterms:created>
  <dcterms:modified xsi:type="dcterms:W3CDTF">2018-09-12T18:11:43Z</dcterms:modified>
</cp:coreProperties>
</file>

<file path=docProps/thumbnail.jpeg>
</file>